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7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28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ody" id="{4AB5FA31-FFDB-4C0F-AB1E-443E66B4208B}">
          <p14:sldIdLst>
            <p14:sldId id="257"/>
            <p14:sldId id="309"/>
            <p14:sldId id="310"/>
            <p14:sldId id="311"/>
            <p14:sldId id="312"/>
            <p14:sldId id="313"/>
            <p14:sldId id="314"/>
            <p14:sldId id="315"/>
          </p14:sldIdLst>
        </p14:section>
        <p14:section name="End" id="{E5C06C00-A8B4-490C-A31B-1A9616720747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D1"/>
    <a:srgbClr val="0064AC"/>
    <a:srgbClr val="FFFFFF"/>
    <a:srgbClr val="E0E0E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15" autoAdjust="0"/>
  </p:normalViewPr>
  <p:slideViewPr>
    <p:cSldViewPr>
      <p:cViewPr varScale="1">
        <p:scale>
          <a:sx n="82" d="100"/>
          <a:sy n="82" d="100"/>
        </p:scale>
        <p:origin x="127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E5A531-A967-40BC-91CA-8FDD371B6C50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8F2C01-0457-418A-8CA4-C61A854F6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0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2C01-0457-418A-8CA4-C61A854F6F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7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F2C01-0457-418A-8CA4-C61A854F6FD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1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33400"/>
            <a:ext cx="6934200" cy="1089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0064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2296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400">
                <a:solidFill>
                  <a:srgbClr val="0064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144D3-CF73-4F20-8CEB-391C41A35949}"/>
              </a:ext>
            </a:extLst>
          </p:cNvPr>
          <p:cNvSpPr txBox="1"/>
          <p:nvPr userDrawn="1"/>
        </p:nvSpPr>
        <p:spPr>
          <a:xfrm>
            <a:off x="3886200" y="5638800"/>
            <a:ext cx="487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i="1" dirty="0">
                <a:solidFill>
                  <a:srgbClr val="0064AC"/>
                </a:solidFill>
              </a:rPr>
              <a:t>Prepared by the Research &amp; Analysis Bureau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FCD57-CFC8-4DAE-99F8-D796E0217879}"/>
              </a:ext>
            </a:extLst>
          </p:cNvPr>
          <p:cNvSpPr txBox="1"/>
          <p:nvPr userDrawn="1"/>
        </p:nvSpPr>
        <p:spPr>
          <a:xfrm>
            <a:off x="381000" y="4419600"/>
            <a:ext cx="4114800" cy="1093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en-US" altLang="en-US" sz="18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 Cafferata, Director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en-US" altLang="en-US" sz="18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Jenny Casselman, Deputy Director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None/>
            </a:pPr>
            <a:r>
              <a:rPr lang="en-US" altLang="en-US" sz="1800" i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Schmidt, Chief Economist</a:t>
            </a:r>
          </a:p>
        </p:txBody>
      </p:sp>
    </p:spTree>
    <p:extLst>
      <p:ext uri="{BB962C8B-B14F-4D97-AF65-F5344CB8AC3E}">
        <p14:creationId xmlns:p14="http://schemas.microsoft.com/office/powerpoint/2010/main" val="73335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A1D2-35E7-4946-A701-C15F15B33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7921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rgbClr val="0064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5B27F-DDF4-4B27-B221-89D1055C18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382000" cy="4724400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0064AC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rgbClr val="0064AC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rgbClr val="0064AC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rgbClr val="0064AC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rgbClr val="0064A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15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E2C90-C674-4537-B755-754D8914E3DE}"/>
              </a:ext>
            </a:extLst>
          </p:cNvPr>
          <p:cNvSpPr/>
          <p:nvPr userDrawn="1"/>
        </p:nvSpPr>
        <p:spPr>
          <a:xfrm>
            <a:off x="533400" y="457200"/>
            <a:ext cx="8077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F0E5C5-95E4-462D-9E64-FC391CE2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5943599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82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BDE-4749-4C21-A8E0-B47754A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0">
                <a:solidFill>
                  <a:srgbClr val="0064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2357D-DAFA-4161-9336-6A139C81B7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29718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rgbClr val="0064AC"/>
                </a:solidFill>
              </a:defRPr>
            </a:lvl1pPr>
            <a:lvl2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4AC"/>
                </a:solidFill>
              </a:defRPr>
            </a:lvl2pPr>
            <a:lvl3pPr marL="0" indent="-182880">
              <a:buFont typeface="Courier New" panose="02070309020205020404" pitchFamily="49" charset="0"/>
              <a:buChar char="o"/>
              <a:defRPr sz="2000">
                <a:solidFill>
                  <a:srgbClr val="0064AC"/>
                </a:solidFill>
              </a:defRPr>
            </a:lvl3pPr>
            <a:lvl4pPr marL="0" indent="-182880">
              <a:buFont typeface="Arial" panose="020B0604020202020204" pitchFamily="34" charset="0"/>
              <a:buChar char="•"/>
              <a:defRPr sz="1800">
                <a:solidFill>
                  <a:srgbClr val="0064AC"/>
                </a:solidFill>
              </a:defRPr>
            </a:lvl4pPr>
            <a:lvl5pPr marL="182880" indent="-182880">
              <a:buFont typeface="Arial" panose="020B0604020202020204" pitchFamily="34" charset="0"/>
              <a:buChar char="•"/>
              <a:defRPr sz="1600">
                <a:solidFill>
                  <a:srgbClr val="0064A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9109D-73DC-43EB-9C0B-0EDAA0099E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52800" y="1219200"/>
            <a:ext cx="5486400" cy="472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4AC"/>
                </a:solidFill>
              </a:defRPr>
            </a:lvl1pPr>
            <a:lvl2pPr>
              <a:defRPr>
                <a:solidFill>
                  <a:srgbClr val="0064AC"/>
                </a:solidFill>
              </a:defRPr>
            </a:lvl2pPr>
            <a:lvl3pPr>
              <a:defRPr>
                <a:solidFill>
                  <a:srgbClr val="0064AC"/>
                </a:solidFill>
              </a:defRPr>
            </a:lvl3pPr>
            <a:lvl4pPr>
              <a:defRPr>
                <a:solidFill>
                  <a:srgbClr val="0064AC"/>
                </a:solidFill>
              </a:defRPr>
            </a:lvl4pPr>
            <a:lvl5pPr>
              <a:defRPr>
                <a:solidFill>
                  <a:srgbClr val="0064A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75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83B5C9E-4D58-4EF8-A5C6-9FC0C89C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363738"/>
            <a:ext cx="69723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FC19E8-E3E5-4F6D-9639-AB8D05349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8" y="1828800"/>
            <a:ext cx="8382001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01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6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dirty="0">
          <a:solidFill>
            <a:srgbClr val="0064A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0064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rgbClr val="0064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64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0064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0064A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www.nevadaworkforc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etrlmi@detr.nv.gov" TargetMode="External"/><Relationship Id="rId5" Type="http://schemas.openxmlformats.org/officeDocument/2006/relationships/hyperlink" Target="mailto:c-robison@detr.nv.gov" TargetMode="External"/><Relationship Id="rId4" Type="http://schemas.openxmlformats.org/officeDocument/2006/relationships/hyperlink" Target="mailto:deschmidt@detr.nv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sz="3200" b="1" dirty="0">
                <a:solidFill>
                  <a:srgbClr val="0064AC"/>
                </a:solidFill>
                <a:latin typeface="Arial" panose="020B0604020202020204" pitchFamily="34" charset="0"/>
              </a:rPr>
              <a:t>Labor Market Overview</a:t>
            </a:r>
            <a:endParaRPr lang="en-US" sz="3200" b="1" dirty="0">
              <a:solidFill>
                <a:srgbClr val="0064A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E889DF-C6D0-458E-B437-7CA756678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rgbClr val="800000"/>
              </a:buClr>
            </a:pPr>
            <a:r>
              <a:rPr lang="en-US" altLang="en-US" sz="3200" dirty="0">
                <a:solidFill>
                  <a:srgbClr val="0070C0"/>
                </a:solidFill>
              </a:rPr>
              <a:t>Current Labor Market Data and Impacts of COVID-19</a:t>
            </a:r>
          </a:p>
        </p:txBody>
      </p:sp>
    </p:spTree>
    <p:extLst>
      <p:ext uri="{BB962C8B-B14F-4D97-AF65-F5344CB8AC3E}">
        <p14:creationId xmlns:p14="http://schemas.microsoft.com/office/powerpoint/2010/main" val="301596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BDE-4749-4C21-A8E0-B47754A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Current Data – November 2020</a:t>
            </a:r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2357D-DAFA-4161-9336-6A139C81B7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3810000" cy="48006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Employment:</a:t>
            </a:r>
            <a:br>
              <a:rPr lang="en-US" dirty="0"/>
            </a:br>
            <a:r>
              <a:rPr lang="en-US" sz="1700" dirty="0"/>
              <a:t>1,503,339 → 1,139,000 → 1,317,800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Unemployment:</a:t>
            </a:r>
            <a:br>
              <a:rPr lang="en-US" dirty="0"/>
            </a:br>
            <a:r>
              <a:rPr lang="en-US" sz="1700" dirty="0"/>
              <a:t>56,205 → 429,746 → 153,379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Unemployment Rate:</a:t>
            </a:r>
            <a:br>
              <a:rPr lang="en-US" dirty="0"/>
            </a:br>
            <a:r>
              <a:rPr lang="en-US" sz="1700" dirty="0"/>
              <a:t>3.6% → 30.1% → 10.1%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Labor Force Participation Rate:</a:t>
            </a:r>
            <a:br>
              <a:rPr lang="en-US" dirty="0"/>
            </a:br>
            <a:r>
              <a:rPr lang="en-US" sz="1700" dirty="0"/>
              <a:t>64.1% → 56.0% → 60.7%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Weekly Unemployment Claims*:</a:t>
            </a:r>
            <a:br>
              <a:rPr lang="en-US" dirty="0"/>
            </a:br>
            <a:r>
              <a:rPr lang="en-US" sz="1700" dirty="0"/>
              <a:t>19,822 (UI) → </a:t>
            </a:r>
            <a:br>
              <a:rPr lang="en-US" sz="1700" dirty="0"/>
            </a:br>
            <a:r>
              <a:rPr lang="en-US" sz="1700" dirty="0"/>
              <a:t>78,374 (UI) + 95,439 (PEUC) + 23,973 (SEB) + 78,804 (PUA)</a:t>
            </a:r>
            <a:br>
              <a:rPr lang="en-US" sz="1700" dirty="0"/>
            </a:br>
            <a:r>
              <a:rPr lang="en-US" sz="1600" dirty="0"/>
              <a:t>*Week Ending 12/26</a:t>
            </a:r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151BE-8A3C-48B0-A404-B387C4BDDA04}"/>
              </a:ext>
            </a:extLst>
          </p:cNvPr>
          <p:cNvSpPr txBox="1"/>
          <p:nvPr/>
        </p:nvSpPr>
        <p:spPr>
          <a:xfrm>
            <a:off x="8382000" y="6740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4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0FAFD-6EAC-4509-A55D-E9DDCBE7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543174"/>
            <a:ext cx="4876800" cy="2430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BF40EF-9648-4070-8395-61211E8D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63" y="1143001"/>
            <a:ext cx="4870937" cy="2424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BDE-4749-4C21-A8E0-B47754A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 dirty="0"/>
              <a:t>High Unemployment: 2015-2019 Average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151BE-8A3C-48B0-A404-B387C4BDDA04}"/>
              </a:ext>
            </a:extLst>
          </p:cNvPr>
          <p:cNvSpPr txBox="1"/>
          <p:nvPr/>
        </p:nvSpPr>
        <p:spPr>
          <a:xfrm>
            <a:off x="8382000" y="6740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4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BA752F0-D16D-4DC2-8E02-2D7B2E67B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142974"/>
              </p:ext>
            </p:extLst>
          </p:nvPr>
        </p:nvGraphicFramePr>
        <p:xfrm>
          <a:off x="304800" y="1066800"/>
          <a:ext cx="8534403" cy="4973317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441247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766102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43243886"/>
                    </a:ext>
                  </a:extLst>
                </a:gridCol>
                <a:gridCol w="326246">
                  <a:extLst>
                    <a:ext uri="{9D8B030D-6E8A-4147-A177-3AD203B41FA5}">
                      <a16:colId xmlns:a16="http://schemas.microsoft.com/office/drawing/2014/main" val="3953913191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511250626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298439659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2969383248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2775607216"/>
                    </a:ext>
                  </a:extLst>
                </a:gridCol>
                <a:gridCol w="313944">
                  <a:extLst>
                    <a:ext uri="{9D8B030D-6E8A-4147-A177-3AD203B41FA5}">
                      <a16:colId xmlns:a16="http://schemas.microsoft.com/office/drawing/2014/main" val="2608537612"/>
                    </a:ext>
                  </a:extLst>
                </a:gridCol>
                <a:gridCol w="347342">
                  <a:extLst>
                    <a:ext uri="{9D8B030D-6E8A-4147-A177-3AD203B41FA5}">
                      <a16:colId xmlns:a16="http://schemas.microsoft.com/office/drawing/2014/main" val="1498970741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566128696"/>
                    </a:ext>
                  </a:extLst>
                </a:gridCol>
                <a:gridCol w="367380">
                  <a:extLst>
                    <a:ext uri="{9D8B030D-6E8A-4147-A177-3AD203B41FA5}">
                      <a16:colId xmlns:a16="http://schemas.microsoft.com/office/drawing/2014/main" val="413992406"/>
                    </a:ext>
                  </a:extLst>
                </a:gridCol>
                <a:gridCol w="382968">
                  <a:extLst>
                    <a:ext uri="{9D8B030D-6E8A-4147-A177-3AD203B41FA5}">
                      <a16:colId xmlns:a16="http://schemas.microsoft.com/office/drawing/2014/main" val="1697538014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479930129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3125725618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1910569627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127238051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1299555874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2410577724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2472986173"/>
                    </a:ext>
                  </a:extLst>
                </a:gridCol>
                <a:gridCol w="311719">
                  <a:extLst>
                    <a:ext uri="{9D8B030D-6E8A-4147-A177-3AD203B41FA5}">
                      <a16:colId xmlns:a16="http://schemas.microsoft.com/office/drawing/2014/main" val="2853488400"/>
                    </a:ext>
                  </a:extLst>
                </a:gridCol>
                <a:gridCol w="267188">
                  <a:extLst>
                    <a:ext uri="{9D8B030D-6E8A-4147-A177-3AD203B41FA5}">
                      <a16:colId xmlns:a16="http://schemas.microsoft.com/office/drawing/2014/main" val="1619157934"/>
                    </a:ext>
                  </a:extLst>
                </a:gridCol>
                <a:gridCol w="267188">
                  <a:extLst>
                    <a:ext uri="{9D8B030D-6E8A-4147-A177-3AD203B41FA5}">
                      <a16:colId xmlns:a16="http://schemas.microsoft.com/office/drawing/2014/main" val="4211396293"/>
                    </a:ext>
                  </a:extLst>
                </a:gridCol>
              </a:tblGrid>
              <a:tr h="645159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Most Current Data As Of: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Carson City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Churchill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Clark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Douglas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Elko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Esmeralda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Eureka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Humboldt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Lander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Lincoln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Mineral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Nye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Pershing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Storey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Washoe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 Pine County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Statewide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Area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Area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0629"/>
                  </a:ext>
                </a:extLst>
              </a:tr>
              <a:tr h="101601">
                <a:tc rowSpan="3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Unemployed People, Orange Indicates High Unemployment Rate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Total: Ages 16+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92,814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772799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Total: Ages 20-64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28571"/>
                  </a:ext>
                </a:extLst>
              </a:tr>
              <a:tr h="106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Total: Ages 25-64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184186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283468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110244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09158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174487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865751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529247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802783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33756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53068"/>
                  </a:ext>
                </a:extLst>
              </a:tr>
              <a:tr h="106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75+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046175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 / Ethnicity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(Age 16 or Older)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White, Not Hispanic or Latino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67232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103934"/>
                  </a:ext>
                </a:extLst>
              </a:tr>
              <a:tr h="10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68341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&amp; Alaska Native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952510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626095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Pacific Islander or Native Hawaiian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835350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Other Race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982679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 Races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17528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 &amp; Children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(Age 20-64)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721035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485353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Female, With Children 0-17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99727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Female, With Children 0-5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415505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Female, With Children 0-5 &amp; 6-17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8150"/>
                  </a:ext>
                </a:extLst>
              </a:tr>
              <a:tr h="127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Female, With Children 6-17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96403"/>
                  </a:ext>
                </a:extLst>
              </a:tr>
              <a:tr h="121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(Age 25-64)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HS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282782"/>
                  </a:ext>
                </a:extLst>
              </a:tr>
              <a:tr h="965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21938"/>
                  </a:ext>
                </a:extLst>
              </a:tr>
              <a:tr h="914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college or Associate deg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962143"/>
                  </a:ext>
                </a:extLst>
              </a:tr>
              <a:tr h="116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Bachelor's degree or higher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341394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Poverty Status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(Age 20-64)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poverty level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319967"/>
                  </a:ext>
                </a:extLst>
              </a:tr>
              <a:tr h="259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or above poverty level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17539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(20-64)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with any disability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3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94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BDE-4749-4C21-A8E0-B47754A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lvl="0" indent="0">
              <a:buNone/>
            </a:pPr>
            <a:r>
              <a:rPr lang="en-US" dirty="0"/>
              <a:t>High Unemployment: 2015-2019 Average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151BE-8A3C-48B0-A404-B387C4BDDA04}"/>
              </a:ext>
            </a:extLst>
          </p:cNvPr>
          <p:cNvSpPr txBox="1"/>
          <p:nvPr/>
        </p:nvSpPr>
        <p:spPr>
          <a:xfrm>
            <a:off x="8382000" y="6740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4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767119-F810-495B-94C6-B6F242942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87837"/>
              </p:ext>
            </p:extLst>
          </p:nvPr>
        </p:nvGraphicFramePr>
        <p:xfrm>
          <a:off x="4724400" y="1143000"/>
          <a:ext cx="3930557" cy="4800585"/>
        </p:xfrm>
        <a:graphic>
          <a:graphicData uri="http://schemas.openxmlformats.org/drawingml/2006/table">
            <a:tbl>
              <a:tblPr/>
              <a:tblGrid>
                <a:gridCol w="982639">
                  <a:extLst>
                    <a:ext uri="{9D8B030D-6E8A-4147-A177-3AD203B41FA5}">
                      <a16:colId xmlns:a16="http://schemas.microsoft.com/office/drawing/2014/main" val="2989170760"/>
                    </a:ext>
                  </a:extLst>
                </a:gridCol>
                <a:gridCol w="1576316">
                  <a:extLst>
                    <a:ext uri="{9D8B030D-6E8A-4147-A177-3AD203B41FA5}">
                      <a16:colId xmlns:a16="http://schemas.microsoft.com/office/drawing/2014/main" val="2780701657"/>
                    </a:ext>
                  </a:extLst>
                </a:gridCol>
                <a:gridCol w="522994">
                  <a:extLst>
                    <a:ext uri="{9D8B030D-6E8A-4147-A177-3AD203B41FA5}">
                      <a16:colId xmlns:a16="http://schemas.microsoft.com/office/drawing/2014/main" val="792073108"/>
                    </a:ext>
                  </a:extLst>
                </a:gridCol>
                <a:gridCol w="848608">
                  <a:extLst>
                    <a:ext uri="{9D8B030D-6E8A-4147-A177-3AD203B41FA5}">
                      <a16:colId xmlns:a16="http://schemas.microsoft.com/office/drawing/2014/main" val="2356387420"/>
                    </a:ext>
                  </a:extLst>
                </a:gridCol>
              </a:tblGrid>
              <a:tr h="5034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2015-2019 Average</a:t>
                      </a:r>
                    </a:p>
                  </a:txBody>
                  <a:tcPr marL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Counties</a:t>
                      </a:r>
                    </a:p>
                  </a:txBody>
                  <a:tcPr marL="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of Demographic Unemployment Affected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11328"/>
                  </a:ext>
                </a:extLst>
              </a:tr>
              <a:tr h="125865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</a:t>
                      </a:r>
                    </a:p>
                  </a:txBody>
                  <a:tcPr marL="45720" marR="0" marT="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16-19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284424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20-24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82056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37755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787896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35-44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286986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45-54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786797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48740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488758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65-74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21763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75+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416118"/>
                  </a:ext>
                </a:extLst>
              </a:tr>
              <a:tr h="12586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Race / Ethnicity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(Age 16 or Older)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White, Not Hispanic or Latino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003173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473218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627323"/>
                  </a:ext>
                </a:extLst>
              </a:tr>
              <a:tr h="224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&amp; Alaska Native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80114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827782"/>
                  </a:ext>
                </a:extLst>
              </a:tr>
              <a:tr h="224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Pacific Islander or Native Hawaiian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50614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Other Race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06262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Two or More Races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20499"/>
                  </a:ext>
                </a:extLst>
              </a:tr>
              <a:tr h="12586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 &amp; Children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(Age 20-64)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687618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866369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Female, With Children 0-17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359861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Female, With Children 0-5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56"/>
                  </a:ext>
                </a:extLst>
              </a:tr>
              <a:tr h="224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Female, With Children 0-5 &amp; 6-17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43544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Female, With Children 6-17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350574"/>
                  </a:ext>
                </a:extLst>
              </a:tr>
              <a:tr h="1258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(Age 25-64)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than HS 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2449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 or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equiv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11314"/>
                  </a:ext>
                </a:extLst>
              </a:tr>
              <a:tr h="224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Some college or Associate deg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397153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Bachelor's degree or higher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384641"/>
                  </a:ext>
                </a:extLst>
              </a:tr>
              <a:tr h="1258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Poverty Status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(Age 20-64)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Below poverty level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466320"/>
                  </a:ext>
                </a:extLst>
              </a:tr>
              <a:tr h="1258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 or above poverty level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404941"/>
                  </a:ext>
                </a:extLst>
              </a:tr>
              <a:tr h="125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Other: (20-64)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People with any disability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89738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E0AD1D5-33AF-4006-99EF-C749D1F206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143000"/>
            <a:ext cx="4343400" cy="48006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600" dirty="0"/>
              <a:t>This data is </a:t>
            </a:r>
            <a:r>
              <a:rPr lang="en-US" sz="1600" u="sng" dirty="0"/>
              <a:t>not </a:t>
            </a:r>
            <a:r>
              <a:rPr lang="en-US" sz="1600" dirty="0"/>
              <a:t>current, but it is the most recent data available.  Getting data by county requires use of the American Community Survey, which uses a five-year average to report on smaller areas of the state.</a:t>
            </a:r>
          </a:p>
          <a:p>
            <a:pPr lvl="0">
              <a:lnSpc>
                <a:spcPct val="110000"/>
              </a:lnSpc>
            </a:pPr>
            <a:r>
              <a:rPr lang="en-US" sz="1600" dirty="0"/>
              <a:t>These figures represent long-term structural issues.  While almost all groups have at least one county where that group has high unemployment, the highlighted groups have more consistently high unemployment, counted in a couple ways:</a:t>
            </a:r>
          </a:p>
          <a:p>
            <a:pPr marL="342900" lvl="0" indent="-342900">
              <a:lnSpc>
                <a:spcPct val="110000"/>
              </a:lnSpc>
              <a:buAutoNum type="arabicPeriod"/>
            </a:pPr>
            <a:r>
              <a:rPr lang="en-US" sz="1400" dirty="0"/>
              <a:t>A large number of counties (&gt;10 highlighted)</a:t>
            </a:r>
          </a:p>
          <a:p>
            <a:pPr marL="342900" lvl="0" indent="-342900">
              <a:lnSpc>
                <a:spcPct val="110000"/>
              </a:lnSpc>
              <a:buAutoNum type="arabicPeriod"/>
            </a:pPr>
            <a:r>
              <a:rPr lang="en-US" sz="1400" dirty="0"/>
              <a:t>A large number of the unemployed captured </a:t>
            </a:r>
            <a:br>
              <a:rPr lang="en-US" sz="1400" dirty="0"/>
            </a:br>
            <a:r>
              <a:rPr lang="en-US" sz="1400" dirty="0"/>
              <a:t>(&gt; 90% in red, &gt; 80% light orange, &gt; 15% light yellow)</a:t>
            </a:r>
          </a:p>
        </p:txBody>
      </p:sp>
    </p:spTree>
    <p:extLst>
      <p:ext uri="{BB962C8B-B14F-4D97-AF65-F5344CB8AC3E}">
        <p14:creationId xmlns:p14="http://schemas.microsoft.com/office/powerpoint/2010/main" val="381690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BDE-4749-4C21-A8E0-B47754A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COVID Impacts – By Occupation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151BE-8A3C-48B0-A404-B387C4BDDA04}"/>
              </a:ext>
            </a:extLst>
          </p:cNvPr>
          <p:cNvSpPr txBox="1"/>
          <p:nvPr/>
        </p:nvSpPr>
        <p:spPr>
          <a:xfrm>
            <a:off x="8382000" y="6740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4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61BA8D-015C-4FE8-8F3C-C39CF73A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143000"/>
            <a:ext cx="8039100" cy="480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BDE-4749-4C21-A8E0-B47754A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COVID Impacts – By Industry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151BE-8A3C-48B0-A404-B387C4BDDA04}"/>
              </a:ext>
            </a:extLst>
          </p:cNvPr>
          <p:cNvSpPr txBox="1"/>
          <p:nvPr/>
        </p:nvSpPr>
        <p:spPr>
          <a:xfrm>
            <a:off x="8382000" y="6740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4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AD188-7FF9-42E7-9596-081669252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32" y="1143000"/>
            <a:ext cx="8025736" cy="469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1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BDE-4749-4C21-A8E0-B47754A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COVID Impacts – A&amp;FS By Age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151BE-8A3C-48B0-A404-B387C4BDDA04}"/>
              </a:ext>
            </a:extLst>
          </p:cNvPr>
          <p:cNvSpPr txBox="1"/>
          <p:nvPr/>
        </p:nvSpPr>
        <p:spPr>
          <a:xfrm>
            <a:off x="8382000" y="6740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4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58324-7629-4ECC-AC5B-1E94DDD07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772400" cy="48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0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67BDE-4749-4C21-A8E0-B47754A68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COVID Impacts – Age in A&amp;FS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1151BE-8A3C-48B0-A404-B387C4BDDA04}"/>
              </a:ext>
            </a:extLst>
          </p:cNvPr>
          <p:cNvSpPr txBox="1"/>
          <p:nvPr/>
        </p:nvSpPr>
        <p:spPr>
          <a:xfrm>
            <a:off x="8382000" y="6740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4A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5DBD6-31FA-4E96-A977-96B5AB02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8077200" cy="480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9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76200"/>
            <a:ext cx="8686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u="sng" dirty="0">
                <a:solidFill>
                  <a:srgbClr val="0070C0"/>
                </a:solidFill>
                <a:latin typeface="Arial" panose="020B0604020202020204" pitchFamily="34" charset="0"/>
              </a:rPr>
              <a:t>For Additional Information, Please Contact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5400" y="1371600"/>
            <a:ext cx="6553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David Schmidt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Chief Economist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64AC"/>
                </a:solidFill>
                <a:latin typeface="Arial" panose="020B0604020202020204" pitchFamily="34" charset="0"/>
                <a:hlinkClick r:id="rId4"/>
              </a:rPr>
              <a:t>deschmidt@detr.nv.gov</a:t>
            </a:r>
            <a:endParaRPr lang="en-US" altLang="en-US" sz="2000" dirty="0">
              <a:solidFill>
                <a:srgbClr val="0064AC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Christopher Robison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Supervising Economist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hlinkClick r:id="rId5"/>
              </a:rPr>
              <a:t>c-robison@detr.nv.gov</a:t>
            </a:r>
            <a:endParaRPr lang="en-US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</a:rPr>
              <a:t>(775) 684-0450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hlinkClick r:id="rId6"/>
              </a:rPr>
              <a:t>detrlmi@detr.nv.gov</a:t>
            </a:r>
            <a:endParaRPr lang="en-US" altLang="en-US" sz="20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70C0"/>
                </a:solidFill>
                <a:latin typeface="Arial" panose="020B0604020202020204" pitchFamily="34" charset="0"/>
                <a:hlinkClick r:id="rId7"/>
              </a:rPr>
              <a:t>http://www.nevadaworkforce.com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77142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Powerpoint Template" id="{342643A1-A3EF-4C48-B30B-17C591D2198A}" vid="{7A9DD7D2-2F88-4E5C-B0F0-22CCC8AF21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16844</TotalTime>
  <Words>1405</Words>
  <Application>Microsoft Office PowerPoint</Application>
  <PresentationFormat>On-screen Show (4:3)</PresentationFormat>
  <Paragraphs>884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Title Slide</vt:lpstr>
      <vt:lpstr>Labor Market Overview</vt:lpstr>
      <vt:lpstr>Current Data – November 2020</vt:lpstr>
      <vt:lpstr>High Unemployment: 2015-2019 Average</vt:lpstr>
      <vt:lpstr>High Unemployment: 2015-2019 Average</vt:lpstr>
      <vt:lpstr>COVID Impacts – By Occupation</vt:lpstr>
      <vt:lpstr>COVID Impacts – By Industry</vt:lpstr>
      <vt:lpstr>COVID Impacts – A&amp;FS By Age</vt:lpstr>
      <vt:lpstr>COVID Impacts – Age in A&amp;FS</vt:lpstr>
      <vt:lpstr>PowerPoint Presentation</vt:lpstr>
    </vt:vector>
  </TitlesOfParts>
  <Company>State of Nevada DETR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Nevada Labor Market Briefing: March 2018</dc:title>
  <dc:creator>Hayley Smith-Kirkham</dc:creator>
  <cp:lastModifiedBy>Robert Shrader</cp:lastModifiedBy>
  <cp:revision>311</cp:revision>
  <cp:lastPrinted>2019-09-24T16:10:41Z</cp:lastPrinted>
  <dcterms:created xsi:type="dcterms:W3CDTF">2018-04-04T15:06:28Z</dcterms:created>
  <dcterms:modified xsi:type="dcterms:W3CDTF">2021-01-07T18:56:59Z</dcterms:modified>
</cp:coreProperties>
</file>