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7011988" cy="9297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4764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B4812F-9806-48AB-8367-A62418B5BE2C}" v="1" dt="2024-06-04T20:54:10.2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410" autoAdjust="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A. Yoder" userId="c8a3337b-ab52-42e6-b20c-9630b4175f7e" providerId="ADAL" clId="{B0B4812F-9806-48AB-8367-A62418B5BE2C}"/>
    <pc:docChg chg="custSel modSld">
      <pc:chgData name="Michael A. Yoder" userId="c8a3337b-ab52-42e6-b20c-9630b4175f7e" providerId="ADAL" clId="{B0B4812F-9806-48AB-8367-A62418B5BE2C}" dt="2024-06-05T21:21:45.398" v="238" actId="20577"/>
      <pc:docMkLst>
        <pc:docMk/>
      </pc:docMkLst>
      <pc:sldChg chg="modSp mod">
        <pc:chgData name="Michael A. Yoder" userId="c8a3337b-ab52-42e6-b20c-9630b4175f7e" providerId="ADAL" clId="{B0B4812F-9806-48AB-8367-A62418B5BE2C}" dt="2024-06-05T21:21:45.398" v="238" actId="20577"/>
        <pc:sldMkLst>
          <pc:docMk/>
          <pc:sldMk cId="533328445" sldId="260"/>
        </pc:sldMkLst>
        <pc:spChg chg="mod">
          <ac:chgData name="Michael A. Yoder" userId="c8a3337b-ab52-42e6-b20c-9630b4175f7e" providerId="ADAL" clId="{B0B4812F-9806-48AB-8367-A62418B5BE2C}" dt="2024-06-05T21:11:31.635" v="235" actId="27636"/>
          <ac:spMkLst>
            <pc:docMk/>
            <pc:sldMk cId="533328445" sldId="260"/>
            <ac:spMk id="8" creationId="{45620A13-41EF-52EA-BF9E-C3D0F136A8C9}"/>
          </ac:spMkLst>
        </pc:spChg>
        <pc:graphicFrameChg chg="modGraphic">
          <ac:chgData name="Michael A. Yoder" userId="c8a3337b-ab52-42e6-b20c-9630b4175f7e" providerId="ADAL" clId="{B0B4812F-9806-48AB-8367-A62418B5BE2C}" dt="2024-06-05T21:09:20.219" v="216" actId="20577"/>
          <ac:graphicFrameMkLst>
            <pc:docMk/>
            <pc:sldMk cId="533328445" sldId="260"/>
            <ac:graphicFrameMk id="20" creationId="{68B54056-2260-290F-C696-E9F46EC265AB}"/>
          </ac:graphicFrameMkLst>
        </pc:graphicFrameChg>
        <pc:graphicFrameChg chg="mod modGraphic">
          <ac:chgData name="Michael A. Yoder" userId="c8a3337b-ab52-42e6-b20c-9630b4175f7e" providerId="ADAL" clId="{B0B4812F-9806-48AB-8367-A62418B5BE2C}" dt="2024-06-05T21:21:45.398" v="238" actId="20577"/>
          <ac:graphicFrameMkLst>
            <pc:docMk/>
            <pc:sldMk cId="533328445" sldId="260"/>
            <ac:graphicFrameMk id="22" creationId="{B8309BFF-BB9B-86B2-4752-AF30D01C988F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85E9D4-01D9-4BC7-B1A1-31A8D6C35E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528" cy="466514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6D481C-E803-42B9-87DD-F505B6D0E4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837" y="0"/>
            <a:ext cx="3038528" cy="466514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r">
              <a:defRPr sz="1200"/>
            </a:lvl1pPr>
          </a:lstStyle>
          <a:p>
            <a:fld id="{1F73B4BD-C140-48DC-B6EC-09D9F7B6BC99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78AC62-8E53-4135-A72D-E7E40B1F8F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1475"/>
            <a:ext cx="3038528" cy="466513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25E870-0614-4322-AC0E-3F7A6CC956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r">
              <a:defRPr sz="1200"/>
            </a:lvl1pPr>
          </a:lstStyle>
          <a:p>
            <a:fld id="{9C2C4BA1-07E6-4822-B84A-74167CEAB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73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528" cy="466514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837" y="0"/>
            <a:ext cx="3038528" cy="466514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r">
              <a:defRPr sz="1200"/>
            </a:lvl1pPr>
          </a:lstStyle>
          <a:p>
            <a:fld id="{8AF0D50C-A834-4A30-B7EE-98E69729F14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80062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96" tIns="46598" rIns="93196" bIns="4659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199" y="4474657"/>
            <a:ext cx="5609590" cy="3661083"/>
          </a:xfrm>
          <a:prstGeom prst="rect">
            <a:avLst/>
          </a:prstGeom>
        </p:spPr>
        <p:txBody>
          <a:bodyPr vert="horz" lIns="93196" tIns="46598" rIns="93196" bIns="4659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475"/>
            <a:ext cx="3038528" cy="466513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r">
              <a:defRPr sz="1200"/>
            </a:lvl1pPr>
          </a:lstStyle>
          <a:p>
            <a:fld id="{163BE2D6-AA8F-42A1-BE2B-AAFE18104A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3BE2D6-AA8F-42A1-BE2B-AAFE18104AA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21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3BE2D6-AA8F-42A1-BE2B-AAFE18104AA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9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F4D0F4F-E481-46DD-8BE4-669BC68C78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860" y="94196"/>
            <a:ext cx="1923082" cy="19342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3EE646-F231-45F5-AEE0-442EB2F58A6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35837" y="3607041"/>
            <a:ext cx="9144000" cy="546866"/>
          </a:xfrm>
        </p:spPr>
        <p:txBody>
          <a:bodyPr anchor="ctr">
            <a:normAutofit/>
          </a:bodyPr>
          <a:lstStyle>
            <a:lvl1pPr algn="ctr">
              <a:defRPr sz="2800">
                <a:solidFill>
                  <a:srgbClr val="1F4E79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Division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D2A38-DA5C-4122-927F-2D59F907BA7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35837" y="4305774"/>
            <a:ext cx="9144000" cy="469665"/>
          </a:xfrm>
        </p:spPr>
        <p:txBody>
          <a:bodyPr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presented by (Person’s Name)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51B421A-CEB0-4122-A55F-E52ACE10098F}"/>
              </a:ext>
            </a:extLst>
          </p:cNvPr>
          <p:cNvSpPr txBox="1">
            <a:spLocks/>
          </p:cNvSpPr>
          <p:nvPr userDrawn="1"/>
        </p:nvSpPr>
        <p:spPr>
          <a:xfrm>
            <a:off x="2445106" y="5626671"/>
            <a:ext cx="7320347" cy="68080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3200" dirty="0">
                <a:solidFill>
                  <a:srgbClr val="1F4E79"/>
                </a:solidFill>
                <a:latin typeface="+mn-lt"/>
              </a:rPr>
              <a:t>Department of Health and Human Services</a:t>
            </a:r>
          </a:p>
        </p:txBody>
      </p:sp>
      <p:pic>
        <p:nvPicPr>
          <p:cNvPr id="9" name="Picture 8" descr="The Great Seal of the State of Nevada &quot;All for our Country&quot;">
            <a:extLst>
              <a:ext uri="{FF2B5EF4-FFF2-40B4-BE49-F238E27FC236}">
                <a16:creationId xmlns:a16="http://schemas.microsoft.com/office/drawing/2014/main" id="{0FBC4D1A-84EE-45B6-95D2-A5CAB3A4B7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616" y="233499"/>
            <a:ext cx="1638443" cy="1592718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79730DB-1305-49C4-B8EC-9A382996C578}"/>
              </a:ext>
            </a:extLst>
          </p:cNvPr>
          <p:cNvCxnSpPr/>
          <p:nvPr userDrawn="1"/>
        </p:nvCxnSpPr>
        <p:spPr>
          <a:xfrm>
            <a:off x="2681145" y="5626671"/>
            <a:ext cx="6853383" cy="0"/>
          </a:xfrm>
          <a:prstGeom prst="line">
            <a:avLst/>
          </a:prstGeom>
          <a:ln w="25400" cap="sq">
            <a:solidFill>
              <a:schemeClr val="accent5">
                <a:lumMod val="50000"/>
              </a:schemeClr>
            </a:solidFill>
            <a:headEnd type="diamond" w="med" len="lg"/>
            <a:tailEnd type="diamond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527F0BC-AEA1-43B2-AD84-6EFBE69898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5837" y="1978556"/>
            <a:ext cx="9144000" cy="1507436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4800" kern="1200" dirty="0">
                <a:solidFill>
                  <a:srgbClr val="1F4E79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/>
              <a:t>Click to edit Presentation Title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8C09CD6-2C7D-4515-A322-8CDBBC428003}"/>
              </a:ext>
            </a:extLst>
          </p:cNvPr>
          <p:cNvGrpSpPr/>
          <p:nvPr userDrawn="1"/>
        </p:nvGrpSpPr>
        <p:grpSpPr>
          <a:xfrm>
            <a:off x="2451567" y="915697"/>
            <a:ext cx="7313886" cy="712788"/>
            <a:chOff x="1793977" y="915697"/>
            <a:chExt cx="8635179" cy="712788"/>
          </a:xfrm>
        </p:grpSpPr>
        <p:sp>
          <p:nvSpPr>
            <p:cNvPr id="15" name="Text Box 49">
              <a:extLst>
                <a:ext uri="{FF2B5EF4-FFF2-40B4-BE49-F238E27FC236}">
                  <a16:creationId xmlns:a16="http://schemas.microsoft.com/office/drawing/2014/main" id="{9BE4A1A1-78D9-4BBC-B062-4D3401361671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793977" y="915697"/>
              <a:ext cx="1809751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b="1" dirty="0">
                  <a:solidFill>
                    <a:srgbClr val="1F4E79"/>
                  </a:solidFill>
                  <a:latin typeface="+mn-lt"/>
                </a:rPr>
                <a:t>Joe Lombardo</a:t>
              </a:r>
              <a:endPara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latin typeface="+mn-lt"/>
              </a:endParaRP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dirty="0">
                  <a:ln>
                    <a:noFill/>
                  </a:ln>
                  <a:solidFill>
                    <a:srgbClr val="1F4E79"/>
                  </a:solidFill>
                  <a:effectLst/>
                  <a:latin typeface="+mn-lt"/>
                </a:rPr>
                <a:t>Governor</a:t>
              </a:r>
              <a:endPara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latin typeface="+mn-lt"/>
              </a:endParaRPr>
            </a:p>
          </p:txBody>
        </p:sp>
        <p:sp>
          <p:nvSpPr>
            <p:cNvPr id="16" name="Text Box 50">
              <a:extLst>
                <a:ext uri="{FF2B5EF4-FFF2-40B4-BE49-F238E27FC236}">
                  <a16:creationId xmlns:a16="http://schemas.microsoft.com/office/drawing/2014/main" id="{1D244E04-4923-4419-99EE-A25D79284685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8617817" y="915697"/>
              <a:ext cx="1811339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>
                  <a:ln>
                    <a:noFill/>
                  </a:ln>
                  <a:solidFill>
                    <a:srgbClr val="1F4E79"/>
                  </a:solidFill>
                  <a:effectLst/>
                  <a:latin typeface="+mn-lt"/>
                </a:rPr>
                <a:t>Richard Whitley</a:t>
              </a: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dirty="0">
                  <a:ln>
                    <a:noFill/>
                  </a:ln>
                  <a:solidFill>
                    <a:srgbClr val="1F4E79"/>
                  </a:solidFill>
                  <a:effectLst/>
                  <a:latin typeface="+mn-lt"/>
                </a:rPr>
                <a:t>Director</a:t>
              </a:r>
              <a:endPara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latin typeface="+mn-lt"/>
              </a:endParaRPr>
            </a:p>
          </p:txBody>
        </p:sp>
      </p:grpSp>
      <p:pic>
        <p:nvPicPr>
          <p:cNvPr id="18" name="Picture 17" descr="Department of Health and Human Services logo &quot;DHHS&quot;">
            <a:extLst>
              <a:ext uri="{FF2B5EF4-FFF2-40B4-BE49-F238E27FC236}">
                <a16:creationId xmlns:a16="http://schemas.microsoft.com/office/drawing/2014/main" id="{9D76AB1F-A8ED-4B18-9C33-FBEC13EC0A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41" y="5032259"/>
            <a:ext cx="1331869" cy="1789077"/>
          </a:xfrm>
          <a:prstGeom prst="rect">
            <a:avLst/>
          </a:prstGeom>
        </p:spPr>
      </p:pic>
      <p:sp>
        <p:nvSpPr>
          <p:cNvPr id="20" name="Footer Placeholder 5">
            <a:extLst>
              <a:ext uri="{FF2B5EF4-FFF2-40B4-BE49-F238E27FC236}">
                <a16:creationId xmlns:a16="http://schemas.microsoft.com/office/drawing/2014/main" id="{436F594D-EFA8-4AEE-9799-7C7A899224C7}"/>
              </a:ext>
            </a:extLst>
          </p:cNvPr>
          <p:cNvSpPr txBox="1">
            <a:spLocks/>
          </p:cNvSpPr>
          <p:nvPr userDrawn="1"/>
        </p:nvSpPr>
        <p:spPr>
          <a:xfrm>
            <a:off x="3771900" y="6307473"/>
            <a:ext cx="4114800" cy="36512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altLang="en-US" sz="1400" kern="120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>
                <a:solidFill>
                  <a:srgbClr val="1F4E79"/>
                </a:solidFill>
                <a:latin typeface="+mn-lt"/>
              </a:rPr>
              <a:t>Helping people.  It’s who we are and what we do.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3426419D-5A94-4288-8759-EF0C171EAC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85217" y="4958756"/>
            <a:ext cx="5245240" cy="342979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Date of Presentation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id="{2BA2630A-15E2-4634-89E7-CF26F59875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001492" y="5128182"/>
            <a:ext cx="2020551" cy="1621410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REMOVE text box or REPLACE with Division or Program logo not to exceed 2” height</a:t>
            </a:r>
          </a:p>
        </p:txBody>
      </p:sp>
    </p:spTree>
    <p:extLst>
      <p:ext uri="{BB962C8B-B14F-4D97-AF65-F5344CB8AC3E}">
        <p14:creationId xmlns:p14="http://schemas.microsoft.com/office/powerpoint/2010/main" val="242022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E2229-ECE3-49A5-A1BD-2CB5EC1143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447" y="0"/>
            <a:ext cx="1167000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“Agenda”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447" y="1460498"/>
            <a:ext cx="11670010" cy="4895852"/>
          </a:xfrm>
        </p:spPr>
        <p:txBody>
          <a:bodyPr/>
          <a:lstStyle>
            <a:lvl1pPr marL="514350" indent="-514350">
              <a:buFont typeface="+mj-lt"/>
              <a:buAutoNum type="arabicPeriod"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714500" indent="-342900">
              <a:buFont typeface="+mj-lt"/>
              <a:buAutoNum type="arabicPeriod"/>
              <a:defRPr/>
            </a:lvl4pPr>
            <a:lvl5pPr marL="21717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add Agenda item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37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E067E-DCDD-43CE-A2C6-47C7E7D02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47" y="1460500"/>
            <a:ext cx="11670010" cy="4895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66E7EE1-E575-465C-90AC-24DF7BC4CE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447" y="0"/>
            <a:ext cx="1167000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308642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FC800-7359-4452-8C9C-726AEEF44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F4E7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461A9-3331-4ABE-9A64-5AB5D2295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80A44-01AC-4FFC-AA21-0F2E7F88A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83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1DD24-6C95-4034-884F-B0C09EDE9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448" y="1465465"/>
            <a:ext cx="5374177" cy="490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ADBD2-493D-4281-B5D9-94DD2B671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3723" y="1465465"/>
            <a:ext cx="6133733" cy="490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A8DFC-D64C-41B5-9A16-1822DA323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750193-6397-4876-BD08-6974362A43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448" y="0"/>
            <a:ext cx="1167000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82669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66C148-6FEC-4A4F-A9AE-811E307EF6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40626" y="1828801"/>
            <a:ext cx="9110749" cy="3200399"/>
          </a:xfrm>
        </p:spPr>
        <p:txBody>
          <a:bodyPr>
            <a:noAutofit/>
          </a:bodyPr>
          <a:lstStyle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1600" kern="1200" dirty="0" smtClean="0">
                <a:solidFill>
                  <a:srgbClr val="1F4E79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Add “Questions?”</a:t>
            </a:r>
          </a:p>
        </p:txBody>
      </p:sp>
    </p:spTree>
    <p:extLst>
      <p:ext uri="{BB962C8B-B14F-4D97-AF65-F5344CB8AC3E}">
        <p14:creationId xmlns:p14="http://schemas.microsoft.com/office/powerpoint/2010/main" val="25335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0BCA736D-CC37-4A51-89AE-E21A02317A5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67100" y="5383674"/>
            <a:ext cx="5257800" cy="532592"/>
          </a:xfrm>
        </p:spPr>
        <p:txBody>
          <a:bodyPr anchor="ctr"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pPr lvl="0"/>
            <a:r>
              <a:rPr lang="en-US"/>
              <a:t>Web Address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DF3C1F5E-A7B3-4E0F-BFAE-6F2EE1D9BEE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585" y="1456037"/>
            <a:ext cx="4422372" cy="323234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en-US"/>
              <a:t>Name</a:t>
            </a:r>
          </a:p>
          <a:p>
            <a:pPr lvl="0"/>
            <a:r>
              <a:rPr lang="en-US"/>
              <a:t>Job Title</a:t>
            </a:r>
          </a:p>
          <a:p>
            <a:pPr lvl="0"/>
            <a:r>
              <a:rPr lang="en-US"/>
              <a:t>Email</a:t>
            </a:r>
          </a:p>
          <a:p>
            <a:pPr lvl="0"/>
            <a:r>
              <a:rPr lang="en-US"/>
              <a:t>Phone Number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DE4D0672-6795-4687-ADE2-30C6EEC8E405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5422669" y="1456037"/>
            <a:ext cx="4422372" cy="323234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en-US"/>
              <a:t>Name</a:t>
            </a:r>
          </a:p>
          <a:p>
            <a:pPr lvl="0"/>
            <a:r>
              <a:rPr lang="en-US"/>
              <a:t>Job Title</a:t>
            </a:r>
          </a:p>
          <a:p>
            <a:pPr lvl="0"/>
            <a:r>
              <a:rPr lang="en-US"/>
              <a:t>Email</a:t>
            </a:r>
          </a:p>
          <a:p>
            <a:pPr lvl="0"/>
            <a:r>
              <a:rPr lang="en-US"/>
              <a:t>Phone Number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2A42F20-5A57-4228-95D6-2C29761228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447" y="0"/>
            <a:ext cx="1167000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“Contact Information”</a:t>
            </a:r>
          </a:p>
        </p:txBody>
      </p:sp>
    </p:spTree>
    <p:extLst>
      <p:ext uri="{BB962C8B-B14F-4D97-AF65-F5344CB8AC3E}">
        <p14:creationId xmlns:p14="http://schemas.microsoft.com/office/powerpoint/2010/main" val="400791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rony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447" y="1460500"/>
            <a:ext cx="11670010" cy="4895850"/>
          </a:xfrm>
        </p:spPr>
        <p:txBody>
          <a:bodyPr numCol="2"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dirty="0"/>
              <a:t>Place Acronyms Here – This list has 2 columns to make it easier to add as many as you need.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F4E79"/>
                </a:solidFill>
                <a:latin typeface="+mn-lt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359C402-E482-4385-B374-8E4FB3A0A9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447" y="0"/>
            <a:ext cx="1167000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Add “Acronyms”</a:t>
            </a:r>
          </a:p>
        </p:txBody>
      </p:sp>
    </p:spTree>
    <p:extLst>
      <p:ext uri="{BB962C8B-B14F-4D97-AF65-F5344CB8AC3E}">
        <p14:creationId xmlns:p14="http://schemas.microsoft.com/office/powerpoint/2010/main" val="400432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CB2DBFB-A98A-4630-BC5E-243E7D04D8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8" y="94321"/>
            <a:ext cx="1192850" cy="160233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6853BC-8490-4DED-9C8F-580D31D56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447" y="0"/>
            <a:ext cx="116700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A04E8-62AC-42FA-B929-59C88856B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447" y="1460500"/>
            <a:ext cx="11670010" cy="489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C88AF-DBAC-4CB4-9B59-00238870E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84257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1600" kern="1200" smtClean="0">
                <a:solidFill>
                  <a:srgbClr val="1F4E79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1" r:id="rId4"/>
    <p:sldLayoutId id="2147483652" r:id="rId5"/>
    <p:sldLayoutId id="2147483660" r:id="rId6"/>
    <p:sldLayoutId id="2147483661" r:id="rId7"/>
    <p:sldLayoutId id="2147483662" r:id="rId8"/>
  </p:sldLayoutIdLst>
  <p:hf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 smtClean="0">
          <a:solidFill>
            <a:srgbClr val="1F4E79"/>
          </a:solidFill>
          <a:latin typeface="+mn-lt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08F51A-8E27-49C7-F807-0B1160043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042" y="2306001"/>
            <a:ext cx="10591762" cy="3513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SNAP E&amp;T (SNAPET) Program Update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SNAPET program is working with Western Nevada College (WNC) to begin a formal partnership prior to the end of the FFY2024 and are working to continue the partnership in FFY2025.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SNAPET program and Nevada System of Higher Education are working to expand the educational opportunities for FFY2025 beyond Truckee Meadows Community College, College of Southern Nevada, and WNC.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SNAPET federal performance measures for FFY2023, showed 55% of the participants enrolled in the educational component were no longer receiving SNAP benefits twelve months after program completion. 56% of the participants had employment after the 2nd quarter of completion, and 48% of the participants had employment after the 4th quarter of completion.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57200" lvl="1" indent="0">
              <a:buNone/>
            </a:pPr>
            <a:endParaRPr lang="en-US" sz="1600" b="1" dirty="0"/>
          </a:p>
          <a:p>
            <a:pPr lvl="1"/>
            <a:endParaRPr lang="en-US" sz="1600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FA6D4D-5FB7-E06B-0136-16F888BAB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ACC764D-90C4-62B7-B0BC-E87EA8977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447" y="447841"/>
            <a:ext cx="11670009" cy="132556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Division of Welfare and Supportive Services</a:t>
            </a:r>
            <a:br>
              <a:rPr lang="en-US" dirty="0"/>
            </a:br>
            <a:r>
              <a:rPr lang="en-US" sz="3100" dirty="0"/>
              <a:t>Workforce Development Statistics / Updates</a:t>
            </a:r>
            <a:br>
              <a:rPr lang="en-US" sz="3100" dirty="0"/>
            </a:br>
            <a:r>
              <a:rPr lang="en-US" sz="3100" dirty="0"/>
              <a:t>TANF Title IV and SNAP E&amp;T</a:t>
            </a:r>
          </a:p>
        </p:txBody>
      </p:sp>
    </p:spTree>
    <p:extLst>
      <p:ext uri="{BB962C8B-B14F-4D97-AF65-F5344CB8AC3E}">
        <p14:creationId xmlns:p14="http://schemas.microsoft.com/office/powerpoint/2010/main" val="151462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9D1EC1-ADC3-2223-2B43-565B7DD9F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84257" y="6356349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9C1D828-F931-464A-8E86-F9D742DA373F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5620A13-41EF-52EA-BF9E-C3D0F136A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447" y="319089"/>
            <a:ext cx="11670009" cy="780038"/>
          </a:xfrm>
        </p:spPr>
        <p:txBody>
          <a:bodyPr>
            <a:normAutofit/>
          </a:bodyPr>
          <a:lstStyle/>
          <a:p>
            <a:r>
              <a:rPr lang="en-US" sz="4000" dirty="0"/>
              <a:t>DWSS – Workforce Development Services Data</a:t>
            </a:r>
            <a:endParaRPr lang="en-US" sz="4000" dirty="0">
              <a:highlight>
                <a:srgbClr val="00FF00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045F75-26DC-39AB-D32B-B922FEC07D21}"/>
              </a:ext>
            </a:extLst>
          </p:cNvPr>
          <p:cNvSpPr txBox="1"/>
          <p:nvPr/>
        </p:nvSpPr>
        <p:spPr>
          <a:xfrm>
            <a:off x="6096000" y="1318892"/>
            <a:ext cx="47329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FY 2023 to March 2024 </a:t>
            </a:r>
          </a:p>
          <a:p>
            <a:r>
              <a:rPr lang="en-US" dirty="0"/>
              <a:t>DWSS Job Fairs for State of Nevada Employment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76DEBFE-6A7C-75BF-4E6C-61F757DD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764370"/>
              </p:ext>
            </p:extLst>
          </p:nvPr>
        </p:nvGraphicFramePr>
        <p:xfrm>
          <a:off x="6096000" y="2114913"/>
          <a:ext cx="3664620" cy="1948358"/>
        </p:xfrm>
        <a:graphic>
          <a:graphicData uri="http://schemas.openxmlformats.org/drawingml/2006/table">
            <a:tbl>
              <a:tblPr firstRow="1" firstCol="1" bandRow="1"/>
              <a:tblGrid>
                <a:gridCol w="2988075">
                  <a:extLst>
                    <a:ext uri="{9D8B030D-6E8A-4147-A177-3AD203B41FA5}">
                      <a16:colId xmlns:a16="http://schemas.microsoft.com/office/drawing/2014/main" val="4116420301"/>
                    </a:ext>
                  </a:extLst>
                </a:gridCol>
                <a:gridCol w="676545">
                  <a:extLst>
                    <a:ext uri="{9D8B030D-6E8A-4147-A177-3AD203B41FA5}">
                      <a16:colId xmlns:a16="http://schemas.microsoft.com/office/drawing/2014/main" val="183399397"/>
                    </a:ext>
                  </a:extLst>
                </a:gridCol>
              </a:tblGrid>
              <a:tr h="242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WDU Recruits Employed in State Service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944026"/>
                  </a:ext>
                </a:extLst>
              </a:tr>
              <a:tr h="242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In-Person Job Fair Fall 2022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026045"/>
                  </a:ext>
                </a:extLst>
              </a:tr>
              <a:tr h="242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 Recruitment 2022 Grads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550676"/>
                  </a:ext>
                </a:extLst>
              </a:tr>
              <a:tr h="242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In-Person Job Fair 1/2023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775825"/>
                  </a:ext>
                </a:extLst>
              </a:tr>
              <a:tr h="242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In-Person Job Fair 10/2023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380231"/>
                  </a:ext>
                </a:extLst>
              </a:tr>
              <a:tr h="242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 Recruitment 2023 Grads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846454"/>
                  </a:ext>
                </a:extLst>
              </a:tr>
              <a:tr h="2420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Virtual Job Fair 1/2024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88436"/>
                  </a:ext>
                </a:extLst>
              </a:tr>
              <a:tr h="2541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112*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6263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D033D9A-0F6F-E2B7-5569-601014B9E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478974"/>
              </p:ext>
            </p:extLst>
          </p:nvPr>
        </p:nvGraphicFramePr>
        <p:xfrm>
          <a:off x="6096000" y="4837870"/>
          <a:ext cx="5153114" cy="1332307"/>
        </p:xfrm>
        <a:graphic>
          <a:graphicData uri="http://schemas.openxmlformats.org/drawingml/2006/table">
            <a:tbl>
              <a:tblPr firstRow="1" firstCol="1" bandRow="1"/>
              <a:tblGrid>
                <a:gridCol w="871671">
                  <a:extLst>
                    <a:ext uri="{9D8B030D-6E8A-4147-A177-3AD203B41FA5}">
                      <a16:colId xmlns:a16="http://schemas.microsoft.com/office/drawing/2014/main" val="809301383"/>
                    </a:ext>
                  </a:extLst>
                </a:gridCol>
                <a:gridCol w="888763">
                  <a:extLst>
                    <a:ext uri="{9D8B030D-6E8A-4147-A177-3AD203B41FA5}">
                      <a16:colId xmlns:a16="http://schemas.microsoft.com/office/drawing/2014/main" val="1156366311"/>
                    </a:ext>
                  </a:extLst>
                </a:gridCol>
                <a:gridCol w="760576">
                  <a:extLst>
                    <a:ext uri="{9D8B030D-6E8A-4147-A177-3AD203B41FA5}">
                      <a16:colId xmlns:a16="http://schemas.microsoft.com/office/drawing/2014/main" val="3016309064"/>
                    </a:ext>
                  </a:extLst>
                </a:gridCol>
                <a:gridCol w="808047">
                  <a:extLst>
                    <a:ext uri="{9D8B030D-6E8A-4147-A177-3AD203B41FA5}">
                      <a16:colId xmlns:a16="http://schemas.microsoft.com/office/drawing/2014/main" val="1714931420"/>
                    </a:ext>
                  </a:extLst>
                </a:gridCol>
                <a:gridCol w="839311">
                  <a:extLst>
                    <a:ext uri="{9D8B030D-6E8A-4147-A177-3AD203B41FA5}">
                      <a16:colId xmlns:a16="http://schemas.microsoft.com/office/drawing/2014/main" val="666398542"/>
                    </a:ext>
                  </a:extLst>
                </a:gridCol>
                <a:gridCol w="514728">
                  <a:extLst>
                    <a:ext uri="{9D8B030D-6E8A-4147-A177-3AD203B41FA5}">
                      <a16:colId xmlns:a16="http://schemas.microsoft.com/office/drawing/2014/main" val="1861504936"/>
                    </a:ext>
                  </a:extLst>
                </a:gridCol>
                <a:gridCol w="470018">
                  <a:extLst>
                    <a:ext uri="{9D8B030D-6E8A-4147-A177-3AD203B41FA5}">
                      <a16:colId xmlns:a16="http://schemas.microsoft.com/office/drawing/2014/main" val="3298822434"/>
                    </a:ext>
                  </a:extLst>
                </a:gridCol>
              </a:tblGrid>
              <a:tr h="4515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School Year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Participating Schools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# of Events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Interested Students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Interviewed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Still EMP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177415"/>
                  </a:ext>
                </a:extLst>
              </a:tr>
              <a:tr h="2189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 Grads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157216"/>
                  </a:ext>
                </a:extLst>
              </a:tr>
              <a:tr h="2206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2023 Grads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5516098"/>
                  </a:ext>
                </a:extLst>
              </a:tr>
              <a:tr h="2206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2024 Grads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086727"/>
                  </a:ext>
                </a:extLst>
              </a:tr>
              <a:tr h="2206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97313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6C3BD72C-0A8E-7626-777B-DF0C0E993D36}"/>
              </a:ext>
            </a:extLst>
          </p:cNvPr>
          <p:cNvSpPr txBox="1"/>
          <p:nvPr/>
        </p:nvSpPr>
        <p:spPr>
          <a:xfrm>
            <a:off x="1040707" y="4307454"/>
            <a:ext cx="4654576" cy="42179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l"/>
            <a:r>
              <a:rPr lang="en-US" dirty="0"/>
              <a:t>Average Wages from Vocational Training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8B54056-2260-290F-C696-E9F46EC265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231324"/>
              </p:ext>
            </p:extLst>
          </p:nvPr>
        </p:nvGraphicFramePr>
        <p:xfrm>
          <a:off x="524612" y="4837395"/>
          <a:ext cx="5021606" cy="1332306"/>
        </p:xfrm>
        <a:graphic>
          <a:graphicData uri="http://schemas.openxmlformats.org/drawingml/2006/table">
            <a:tbl>
              <a:tblPr firstRow="1" firstCol="1" bandRow="1"/>
              <a:tblGrid>
                <a:gridCol w="823603">
                  <a:extLst>
                    <a:ext uri="{9D8B030D-6E8A-4147-A177-3AD203B41FA5}">
                      <a16:colId xmlns:a16="http://schemas.microsoft.com/office/drawing/2014/main" val="158246214"/>
                    </a:ext>
                  </a:extLst>
                </a:gridCol>
                <a:gridCol w="1336544">
                  <a:extLst>
                    <a:ext uri="{9D8B030D-6E8A-4147-A177-3AD203B41FA5}">
                      <a16:colId xmlns:a16="http://schemas.microsoft.com/office/drawing/2014/main" val="2280034446"/>
                    </a:ext>
                  </a:extLst>
                </a:gridCol>
                <a:gridCol w="1417274">
                  <a:extLst>
                    <a:ext uri="{9D8B030D-6E8A-4147-A177-3AD203B41FA5}">
                      <a16:colId xmlns:a16="http://schemas.microsoft.com/office/drawing/2014/main" val="4259283904"/>
                    </a:ext>
                  </a:extLst>
                </a:gridCol>
                <a:gridCol w="1444185">
                  <a:extLst>
                    <a:ext uri="{9D8B030D-6E8A-4147-A177-3AD203B41FA5}">
                      <a16:colId xmlns:a16="http://schemas.microsoft.com/office/drawing/2014/main" val="366495305"/>
                    </a:ext>
                  </a:extLst>
                </a:gridCol>
              </a:tblGrid>
              <a:tr h="3758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Average Wages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Emp gained in the Field Trained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Emp gained NOT in the Field Trained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Overall Average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798849"/>
                  </a:ext>
                </a:extLst>
              </a:tr>
              <a:tr h="1912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$18.27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$17.43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$17.90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13556"/>
                  </a:ext>
                </a:extLst>
              </a:tr>
              <a:tr h="1912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2022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$20.28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$14.38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$17.16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460089"/>
                  </a:ext>
                </a:extLst>
              </a:tr>
              <a:tr h="1912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2023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$19.55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$14.34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$16.95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6653927"/>
                  </a:ext>
                </a:extLst>
              </a:tr>
              <a:tr h="1912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2024</a:t>
                      </a:r>
                      <a:endParaRPr lang="en-US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$15.52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$13.54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$14.53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9255132"/>
                  </a:ext>
                </a:extLst>
              </a:tr>
              <a:tr h="1912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Total Ave.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$18.41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$14.92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Calibri" panose="020F0502020204030204" pitchFamily="34" charset="0"/>
                        </a:rPr>
                        <a:t>$16.64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148347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EDA80F9-6AD4-441A-897E-6B5752B2783A}"/>
              </a:ext>
            </a:extLst>
          </p:cNvPr>
          <p:cNvSpPr txBox="1"/>
          <p:nvPr/>
        </p:nvSpPr>
        <p:spPr>
          <a:xfrm>
            <a:off x="5617218" y="4307454"/>
            <a:ext cx="3887243" cy="42179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en-US" dirty="0"/>
              <a:t>High School Recruitments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8309BFF-BB9B-86B2-4752-AF30D01C9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296722"/>
              </p:ext>
            </p:extLst>
          </p:nvPr>
        </p:nvGraphicFramePr>
        <p:xfrm>
          <a:off x="554033" y="2114913"/>
          <a:ext cx="4992187" cy="1948360"/>
        </p:xfrm>
        <a:graphic>
          <a:graphicData uri="http://schemas.openxmlformats.org/drawingml/2006/table">
            <a:tbl>
              <a:tblPr/>
              <a:tblGrid>
                <a:gridCol w="1755067">
                  <a:extLst>
                    <a:ext uri="{9D8B030D-6E8A-4147-A177-3AD203B41FA5}">
                      <a16:colId xmlns:a16="http://schemas.microsoft.com/office/drawing/2014/main" val="4111697942"/>
                    </a:ext>
                  </a:extLst>
                </a:gridCol>
                <a:gridCol w="1079040">
                  <a:extLst>
                    <a:ext uri="{9D8B030D-6E8A-4147-A177-3AD203B41FA5}">
                      <a16:colId xmlns:a16="http://schemas.microsoft.com/office/drawing/2014/main" val="1475325187"/>
                    </a:ext>
                  </a:extLst>
                </a:gridCol>
                <a:gridCol w="1079040">
                  <a:extLst>
                    <a:ext uri="{9D8B030D-6E8A-4147-A177-3AD203B41FA5}">
                      <a16:colId xmlns:a16="http://schemas.microsoft.com/office/drawing/2014/main" val="1278061973"/>
                    </a:ext>
                  </a:extLst>
                </a:gridCol>
                <a:gridCol w="1079040">
                  <a:extLst>
                    <a:ext uri="{9D8B030D-6E8A-4147-A177-3AD203B41FA5}">
                      <a16:colId xmlns:a16="http://schemas.microsoft.com/office/drawing/2014/main" val="3619866448"/>
                    </a:ext>
                  </a:extLst>
                </a:gridCol>
              </a:tblGrid>
              <a:tr h="389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Column1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July '22-June '23 Last Year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July '23-Mar '24 This Year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% Difference from Last Year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998712"/>
                  </a:ext>
                </a:extLst>
              </a:tr>
              <a:tr h="194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Enrolled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699000"/>
                  </a:ext>
                </a:extLst>
              </a:tr>
              <a:tr h="194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Completed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-39%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4632892"/>
                  </a:ext>
                </a:extLst>
              </a:tr>
              <a:tr h="194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Employed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105719"/>
                  </a:ext>
                </a:extLst>
              </a:tr>
              <a:tr h="194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Average Wage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$15.08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$15.03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6239710"/>
                  </a:ext>
                </a:extLst>
              </a:tr>
              <a:tr h="194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DWSS Tuition Funding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$139,503.00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$84,217.41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-40%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7879408"/>
                  </a:ext>
                </a:extLst>
              </a:tr>
              <a:tr h="194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DWSS Support Funding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$36,879.00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$34,557.59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60390"/>
                  </a:ext>
                </a:extLst>
              </a:tr>
              <a:tr h="194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WIOA Funding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$221,258.00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$86,010.97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-61%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5644747"/>
                  </a:ext>
                </a:extLst>
              </a:tr>
              <a:tr h="194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 Amount Funded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$397,640.00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$204,785.97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-48%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630750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11CBB415-F07D-BE79-C0B5-E95261862B08}"/>
              </a:ext>
            </a:extLst>
          </p:cNvPr>
          <p:cNvSpPr txBox="1"/>
          <p:nvPr/>
        </p:nvSpPr>
        <p:spPr>
          <a:xfrm>
            <a:off x="1518659" y="1364473"/>
            <a:ext cx="3459389" cy="55516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l"/>
            <a:r>
              <a:rPr lang="en-US" dirty="0"/>
              <a:t>Vocational Training Outcomes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82D0C5-EA7D-F41D-D7A2-D26ECD4013D5}"/>
              </a:ext>
            </a:extLst>
          </p:cNvPr>
          <p:cNvSpPr txBox="1"/>
          <p:nvPr/>
        </p:nvSpPr>
        <p:spPr>
          <a:xfrm>
            <a:off x="417537" y="1757083"/>
            <a:ext cx="5678463" cy="32511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85000" lnSpcReduction="10000"/>
          </a:bodyPr>
          <a:lstStyle/>
          <a:p>
            <a:pPr algn="l"/>
            <a:r>
              <a:rPr lang="en-US" sz="1200" dirty="0"/>
              <a:t>*Decreases in VT outcomes are due to lack of funding in FY 2023 and focus on other recruitment types</a:t>
            </a:r>
          </a:p>
        </p:txBody>
      </p:sp>
    </p:spTree>
    <p:extLst>
      <p:ext uri="{BB962C8B-B14F-4D97-AF65-F5344CB8AC3E}">
        <p14:creationId xmlns:p14="http://schemas.microsoft.com/office/powerpoint/2010/main" val="533328445"/>
      </p:ext>
    </p:extLst>
  </p:cSld>
  <p:clrMapOvr>
    <a:masterClrMapping/>
  </p:clrMapOvr>
</p:sld>
</file>

<file path=ppt/theme/theme1.xml><?xml version="1.0" encoding="utf-8"?>
<a:theme xmlns:a="http://schemas.openxmlformats.org/drawingml/2006/main" name="DHHS_Ma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HHS_PPTX_Template_2023" id="{EAB0D83F-CE03-4370-9763-FCE75C77038E}" vid="{28CFF413-DECB-43C3-8F13-D1BA86DA6A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DHHS_PPTX_Template_2023</Template>
  <TotalTime>8775</TotalTime>
  <Words>428</Words>
  <Application>Microsoft Office PowerPoint</Application>
  <PresentationFormat>Widescreen</PresentationFormat>
  <Paragraphs>125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Narrow</vt:lpstr>
      <vt:lpstr>Arial</vt:lpstr>
      <vt:lpstr>Calibri</vt:lpstr>
      <vt:lpstr>Symbol</vt:lpstr>
      <vt:lpstr>Times New Roman</vt:lpstr>
      <vt:lpstr>DHHS_Master</vt:lpstr>
      <vt:lpstr>Division of Welfare and Supportive Services Workforce Development Statistics / Updates TANF Title IV and SNAP E&amp;T</vt:lpstr>
      <vt:lpstr>DWSS – Workforce Development Services Data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Wortman-Meshberger</dc:creator>
  <cp:lastModifiedBy>Michael A. Yoder</cp:lastModifiedBy>
  <cp:revision>31</cp:revision>
  <cp:lastPrinted>2024-04-04T22:46:40Z</cp:lastPrinted>
  <dcterms:created xsi:type="dcterms:W3CDTF">2023-01-24T17:39:10Z</dcterms:created>
  <dcterms:modified xsi:type="dcterms:W3CDTF">2024-06-05T21:21:50Z</dcterms:modified>
  <cp:contentStatus/>
</cp:coreProperties>
</file>